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7f94643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7f94643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9335a52a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9335a52a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b2085612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b2085612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a2f5282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a2f5282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9335a52a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9335a52a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9335a52a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9335a52a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9335a52a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9335a52a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9335a52a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9335a52a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9335a52a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9335a52a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d52ec720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d52ec720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9335a52a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e9335a52a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2c97a6ad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2c97a6ad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80168d40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80168d40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b20856126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b2085612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9335a52a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9335a52a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9335a52aa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9335a52aa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6cd8adb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6cd8adb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9335a52a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e9335a52a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9335a52a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9335a52a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9335a52a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e9335a52a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9335a52a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9335a52a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9335a52a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e9335a52a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80168d40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80168d40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e2c97a6ad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e2c97a6ad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b9e8737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b9e8737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b208561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b208561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a2f5282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a2f5282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9335a52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9335a52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9335a52a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9335a52a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9335a52a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9335a52a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5816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None/>
              <a:defRPr b="1"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Char char="●"/>
              <a:def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56150" y="4438050"/>
            <a:ext cx="1380375" cy="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71150" y="4372525"/>
            <a:ext cx="4043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Programación Orientada a Objetos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2023-2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700">
                <a:latin typeface="Trebuchet MS"/>
                <a:ea typeface="Trebuchet MS"/>
                <a:cs typeface="Trebuchet MS"/>
                <a:sym typeface="Trebuchet MS"/>
              </a:rPr>
              <a:t>Facultad de ingeniería</a:t>
            </a:r>
            <a:endParaRPr i="1" sz="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4372525"/>
            <a:ext cx="91521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hyperlink" Target="https://realpython.com/python-super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gif"/><Relationship Id="rId4" Type="http://schemas.openxmlformats.org/officeDocument/2006/relationships/hyperlink" Target="https://github.com/alejomongua/talleres-arcade/tree/main/herencia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document/d/1ATRq31nrp_KZxrpvnxJuueCdXXaDaOFuXCmDdPHDclU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henounproject.com/" TargetMode="External"/><Relationship Id="rId4" Type="http://schemas.openxmlformats.org/officeDocument/2006/relationships/hyperlink" Target="https://freepik.es/" TargetMode="External"/><Relationship Id="rId5" Type="http://schemas.openxmlformats.org/officeDocument/2006/relationships/hyperlink" Target="mailto:lamongual@unal.edu.co" TargetMode="External"/><Relationship Id="rId6" Type="http://schemas.openxmlformats.org/officeDocument/2006/relationships/hyperlink" Target="mailto:mapenav@unal.edu.c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14478" l="0" r="0" t="0"/>
          <a:stretch/>
        </p:blipFill>
        <p:spPr>
          <a:xfrm>
            <a:off x="0" y="7625"/>
            <a:ext cx="9144000" cy="43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54300" y="131175"/>
            <a:ext cx="43701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rgbClr val="85200C"/>
                </a:solidFill>
                <a:latin typeface="Trebuchet MS"/>
                <a:ea typeface="Trebuchet MS"/>
                <a:cs typeface="Trebuchet MS"/>
                <a:sym typeface="Trebuchet MS"/>
              </a:rPr>
              <a:t>Herencia y polimorfismo en Python</a:t>
            </a:r>
            <a:endParaRPr b="1" sz="2300">
              <a:solidFill>
                <a:srgbClr val="85200C"/>
              </a:solidFill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6046900" y="3927775"/>
            <a:ext cx="3033000" cy="3540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 </a:t>
            </a:r>
            <a:r>
              <a:rPr lang="e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Comprender los conceptos de herencia y polimorfismo y su aplicación en Python</a:t>
            </a:r>
            <a:endParaRPr sz="1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689350" y="1056100"/>
            <a:ext cx="548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Permite a objetos de diferentes clases responder de manera diferente a la misma acción.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Se encuentra estrechamente relacionado con la herencia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063" y="2182500"/>
            <a:ext cx="4601375" cy="197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2155900" y="3500350"/>
            <a:ext cx="91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atacar()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5502650" y="2108250"/>
            <a:ext cx="91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atacar():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#</a:t>
            </a: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fusión de sombras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5502650" y="3153425"/>
            <a:ext cx="91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atacar():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#</a:t>
            </a:r>
            <a:r>
              <a:rPr i="1" lang="es" sz="1000">
                <a:latin typeface="Trebuchet MS"/>
                <a:ea typeface="Trebuchet MS"/>
                <a:cs typeface="Trebuchet MS"/>
                <a:sym typeface="Trebuchet MS"/>
              </a:rPr>
              <a:t>torrente arcano</a:t>
            </a:r>
            <a:endParaRPr i="1"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6900200" y="2182500"/>
            <a:ext cx="2025600" cy="200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Diferentes clases comparten un mismo nombre de método pero la implementación varía de acuerdo a sus necesidades. 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Facilita la flexibilidad y la reutilización de código.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1798500" y="1597825"/>
            <a:ext cx="554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 de herencia </a:t>
            </a: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en Python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Object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0" y="2073537"/>
            <a:ext cx="2735725" cy="19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00" y="1023250"/>
            <a:ext cx="5435500" cy="58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4"/>
          <p:cNvGrpSpPr/>
          <p:nvPr/>
        </p:nvGrpSpPr>
        <p:grpSpPr>
          <a:xfrm>
            <a:off x="3286325" y="2126175"/>
            <a:ext cx="2965100" cy="941025"/>
            <a:chOff x="3286325" y="2126175"/>
            <a:chExt cx="2965100" cy="941025"/>
          </a:xfrm>
        </p:grpSpPr>
        <p:sp>
          <p:nvSpPr>
            <p:cNvPr id="218" name="Google Shape;218;p24"/>
            <p:cNvSpPr txBox="1"/>
            <p:nvPr/>
          </p:nvSpPr>
          <p:spPr>
            <a:xfrm>
              <a:off x="3738025" y="2126175"/>
              <a:ext cx="251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Elf</a:t>
              </a:r>
              <a:r>
                <a:rPr b="1" lang="es" sz="12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200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es subclase de </a:t>
              </a: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MagicCreature</a:t>
              </a:r>
              <a:endParaRPr u="sng">
                <a:solidFill>
                  <a:schemeClr val="accent5"/>
                </a:solidFill>
              </a:endParaRPr>
            </a:p>
          </p:txBody>
        </p:sp>
        <p:cxnSp>
          <p:nvCxnSpPr>
            <p:cNvPr id="219" name="Google Shape;219;p24"/>
            <p:cNvCxnSpPr>
              <a:stCxn id="215" idx="3"/>
              <a:endCxn id="218" idx="1"/>
            </p:cNvCxnSpPr>
            <p:nvPr/>
          </p:nvCxnSpPr>
          <p:spPr>
            <a:xfrm flipH="1" rot="10800000">
              <a:off x="3286325" y="2403300"/>
              <a:ext cx="451800" cy="663900"/>
            </a:xfrm>
            <a:prstGeom prst="bentConnector3">
              <a:avLst>
                <a:gd fmla="val 49989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20" name="Google Shape;220;p24"/>
          <p:cNvGrpSpPr/>
          <p:nvPr/>
        </p:nvGrpSpPr>
        <p:grpSpPr>
          <a:xfrm>
            <a:off x="3286325" y="2790138"/>
            <a:ext cx="2965100" cy="554100"/>
            <a:chOff x="3286325" y="2790138"/>
            <a:chExt cx="2965100" cy="554100"/>
          </a:xfrm>
        </p:grpSpPr>
        <p:sp>
          <p:nvSpPr>
            <p:cNvPr id="221" name="Google Shape;221;p24"/>
            <p:cNvSpPr txBox="1"/>
            <p:nvPr/>
          </p:nvSpPr>
          <p:spPr>
            <a:xfrm>
              <a:off x="3738025" y="2790138"/>
              <a:ext cx="251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MagicCreature</a:t>
              </a:r>
              <a:r>
                <a:rPr b="1" lang="es" sz="12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200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es superclase de </a:t>
              </a: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Elf</a:t>
              </a:r>
              <a:endParaRPr u="sng">
                <a:solidFill>
                  <a:schemeClr val="accent5"/>
                </a:solidFill>
              </a:endParaRPr>
            </a:p>
          </p:txBody>
        </p:sp>
        <p:cxnSp>
          <p:nvCxnSpPr>
            <p:cNvPr id="222" name="Google Shape;222;p24"/>
            <p:cNvCxnSpPr>
              <a:stCxn id="215" idx="3"/>
              <a:endCxn id="221" idx="1"/>
            </p:cNvCxnSpPr>
            <p:nvPr/>
          </p:nvCxnSpPr>
          <p:spPr>
            <a:xfrm>
              <a:off x="3286325" y="3067200"/>
              <a:ext cx="451800" cy="600"/>
            </a:xfrm>
            <a:prstGeom prst="bentConnector3">
              <a:avLst>
                <a:gd fmla="val 49989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23" name="Google Shape;223;p24"/>
          <p:cNvGrpSpPr/>
          <p:nvPr/>
        </p:nvGrpSpPr>
        <p:grpSpPr>
          <a:xfrm>
            <a:off x="3286325" y="3067200"/>
            <a:ext cx="2965100" cy="973425"/>
            <a:chOff x="3286325" y="3067200"/>
            <a:chExt cx="2965100" cy="973425"/>
          </a:xfrm>
        </p:grpSpPr>
        <p:sp>
          <p:nvSpPr>
            <p:cNvPr id="224" name="Google Shape;224;p24"/>
            <p:cNvSpPr txBox="1"/>
            <p:nvPr/>
          </p:nvSpPr>
          <p:spPr>
            <a:xfrm>
              <a:off x="3738025" y="3486525"/>
              <a:ext cx="251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NightElf</a:t>
              </a:r>
              <a:r>
                <a:rPr b="1" lang="es" sz="12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200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es subclase de </a:t>
              </a: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Elf</a:t>
              </a:r>
              <a:r>
                <a:rPr b="1" lang="es" sz="12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s" sz="1200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 </a:t>
              </a:r>
              <a:r>
                <a:rPr b="1" lang="es" sz="1200" u="sng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MagicCreature</a:t>
              </a:r>
              <a:endParaRPr u="sng">
                <a:solidFill>
                  <a:schemeClr val="accent5"/>
                </a:solidFill>
              </a:endParaRPr>
            </a:p>
          </p:txBody>
        </p:sp>
        <p:cxnSp>
          <p:nvCxnSpPr>
            <p:cNvPr id="225" name="Google Shape;225;p24"/>
            <p:cNvCxnSpPr>
              <a:stCxn id="215" idx="3"/>
              <a:endCxn id="224" idx="1"/>
            </p:cNvCxnSpPr>
            <p:nvPr/>
          </p:nvCxnSpPr>
          <p:spPr>
            <a:xfrm>
              <a:off x="3286325" y="3067200"/>
              <a:ext cx="451800" cy="696300"/>
            </a:xfrm>
            <a:prstGeom prst="bentConnector3">
              <a:avLst>
                <a:gd fmla="val 49989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26" name="Google Shape;226;p24"/>
          <p:cNvGrpSpPr/>
          <p:nvPr/>
        </p:nvGrpSpPr>
        <p:grpSpPr>
          <a:xfrm>
            <a:off x="6385950" y="755775"/>
            <a:ext cx="2682000" cy="3396900"/>
            <a:chOff x="6385950" y="755775"/>
            <a:chExt cx="2682000" cy="3396900"/>
          </a:xfrm>
        </p:grpSpPr>
        <p:sp>
          <p:nvSpPr>
            <p:cNvPr id="227" name="Google Shape;227;p24"/>
            <p:cNvSpPr/>
            <p:nvPr/>
          </p:nvSpPr>
          <p:spPr>
            <a:xfrm>
              <a:off x="6385950" y="755775"/>
              <a:ext cx="2682000" cy="3396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8" name="Google Shape;22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7574" y="868050"/>
              <a:ext cx="2558750" cy="113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49950" y="2073525"/>
              <a:ext cx="2558751" cy="111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9950" y="3302824"/>
              <a:ext cx="2558750" cy="7378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375" y="2075050"/>
            <a:ext cx="2055624" cy="22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89350" y="7764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Clase Object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689350" y="1492000"/>
            <a:ext cx="72786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En Python la clase </a:t>
            </a:r>
            <a:r>
              <a:rPr b="1" lang="es" sz="1900"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 es, por defecto, superclase de toda clase.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Es decir, toda clase que definida, implícitamente hereda de </a:t>
            </a:r>
            <a:r>
              <a:rPr b="1" lang="es" sz="1900"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es" sz="19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700">
                <a:latin typeface="Consolas"/>
                <a:ea typeface="Consolas"/>
                <a:cs typeface="Consolas"/>
                <a:sym typeface="Consolas"/>
              </a:rPr>
              <a:t>class Myclass: </a:t>
            </a:r>
            <a:r>
              <a:rPr b="1" lang="es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 equivalente a </a:t>
            </a:r>
            <a:r>
              <a:rPr b="1" lang="es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" sz="1700">
                <a:latin typeface="Consolas"/>
                <a:ea typeface="Consolas"/>
                <a:cs typeface="Consolas"/>
                <a:sym typeface="Consolas"/>
              </a:rPr>
              <a:t>class Myclass(object):</a:t>
            </a:r>
            <a:endParaRPr b="1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8" name="Google Shape;248;p26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689350" y="776450"/>
            <a:ext cx="268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 </a:t>
            </a:r>
            <a:r>
              <a:rPr b="1" lang="e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super </a:t>
            </a: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 python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703000" y="1381050"/>
            <a:ext cx="40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Permite invocar el comportamiento de la superclase para añadir funcionalidad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675" y="1000350"/>
            <a:ext cx="3493400" cy="17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00" y="2133725"/>
            <a:ext cx="4069862" cy="80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322000" y="3043125"/>
            <a:ext cx="4123525" cy="860300"/>
            <a:chOff x="322000" y="3424125"/>
            <a:chExt cx="4123525" cy="860300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32701" y="3477625"/>
              <a:ext cx="712825" cy="80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6"/>
            <p:cNvSpPr txBox="1"/>
            <p:nvPr/>
          </p:nvSpPr>
          <p:spPr>
            <a:xfrm>
              <a:off x="322000" y="3424125"/>
              <a:ext cx="3531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Consolas"/>
                  <a:ea typeface="Consolas"/>
                  <a:cs typeface="Consolas"/>
                  <a:sym typeface="Consolas"/>
                </a:rPr>
                <a:t>dragon_verde = Dragon(20, “verde”)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59" name="Google Shape;259;p26"/>
          <p:cNvGrpSpPr/>
          <p:nvPr/>
        </p:nvGrpSpPr>
        <p:grpSpPr>
          <a:xfrm>
            <a:off x="4914550" y="3043123"/>
            <a:ext cx="3987761" cy="806800"/>
            <a:chOff x="4914550" y="3424123"/>
            <a:chExt cx="3987761" cy="8068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25123" y="3424123"/>
              <a:ext cx="677188" cy="80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6"/>
            <p:cNvSpPr txBox="1"/>
            <p:nvPr/>
          </p:nvSpPr>
          <p:spPr>
            <a:xfrm>
              <a:off x="4914550" y="3424125"/>
              <a:ext cx="339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Consolas"/>
                  <a:ea typeface="Consolas"/>
                  <a:cs typeface="Consolas"/>
                  <a:sym typeface="Consolas"/>
                </a:rPr>
                <a:t>dragon_rojo = Dragon(20, “rojo”)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62" name="Google Shape;262;p26"/>
          <p:cNvSpPr txBox="1"/>
          <p:nvPr/>
        </p:nvSpPr>
        <p:spPr>
          <a:xfrm>
            <a:off x="6086475" y="4092713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000">
                <a:latin typeface="Trebuchet MS"/>
                <a:ea typeface="Trebuchet MS"/>
                <a:cs typeface="Trebuchet MS"/>
                <a:sym typeface="Trebuchet MS"/>
              </a:rPr>
              <a:t>Recurso: </a:t>
            </a:r>
            <a:r>
              <a:rPr lang="es" sz="1000" u="sng">
                <a:solidFill>
                  <a:srgbClr val="0563C1"/>
                </a:solidFill>
                <a:latin typeface="Trebuchet MS"/>
                <a:ea typeface="Trebuchet MS"/>
                <a:cs typeface="Trebuchet MS"/>
                <a:sym typeface="Trebuchet M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https://realpython.com/python-super/</a:t>
            </a:r>
            <a:r>
              <a:rPr lang="es" sz="1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1798500" y="1615150"/>
            <a:ext cx="554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 e inconvenientes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550" y="1369650"/>
            <a:ext cx="2951201" cy="29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689350" y="1273725"/>
            <a:ext cx="667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Permite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odelar adecuadamente las jerarquías de herencia que se presentan naturalmente en la realidad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Las subclases pueden heredar y reutilizar métodos y atributos de la clase base o superclase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703000" y="2585125"/>
            <a:ext cx="481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Programas más compactos al simplificar las implementaciones de subclases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Programas más genéricos y flexibles al tratar las subclases como objetos de la superclase (polimorfismo)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689350" y="7764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68750" y="1409850"/>
            <a:ext cx="2896450" cy="28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8" name="Google Shape;288;p29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689350" y="1273725"/>
            <a:ext cx="5976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Genera alto grado de acoplamiento entre las clases involucradas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Un cambio en la superclase puede afectar a todas o muchas de sus subclases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En ocasiones la relación de herencia se usa para reutilizar código y no para representar la relación de herencia (M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ala práctica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Jerarquías de herencia muy profundas o frondosas se vuelven complejas y difíciles de entender y mantener.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689350" y="7764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575525" y="3752200"/>
            <a:ext cx="56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Aplicar </a:t>
            </a:r>
            <a:r>
              <a:rPr i="1" lang="e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herencia cuando sea estrictamente necesario, es decir, para modelar la relación “es un” entre clases.</a:t>
            </a:r>
            <a:endParaRPr i="1"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0" name="Google Shape;300;p30"/>
          <p:cNvSpPr txBox="1"/>
          <p:nvPr/>
        </p:nvSpPr>
        <p:spPr>
          <a:xfrm>
            <a:off x="2374200" y="17866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2728950" y="1207550"/>
            <a:ext cx="5976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Herencia de Atributos y Métodos: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Reutilización de código de clases base a derivadas.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Especialización: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Sobrescribir métodos para comportamiento especializado.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Extensibilidad: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Crear nuevas clases derivadas para extender funcionalidad.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Consistencia y Mantenibilidad: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Lógica común centralizada, facilita actualizaciones.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Polimorfismo: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Tratar clases derivadas como la clase base con comportamientos especializados.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689350" y="776450"/>
            <a:ext cx="48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 de </a:t>
            </a: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atributos</a:t>
            </a: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y métodos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63" y="1602575"/>
            <a:ext cx="2143125" cy="20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05625" y="1231250"/>
            <a:ext cx="4696200" cy="27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Pilares de la Programación Orientada o Objetos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¿Qué es herencia?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¿Qué es polimorfismo?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Implementación de herencia en python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Beneficios e inconvenientes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Reutilización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Clase abstracta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Interfaces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Ejemplo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Taller</a:t>
            </a:r>
            <a:endParaRPr sz="16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827" y="975375"/>
            <a:ext cx="2025750" cy="30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/>
        </p:nvSpPr>
        <p:spPr>
          <a:xfrm>
            <a:off x="689350" y="1389700"/>
            <a:ext cx="4263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Clases que no se pueden instanciar directamente.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Tiene al menos un método abstracto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Su propósito es establecer una estructura común para las clases derivadas.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p3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5" name="Google Shape;325;p33"/>
          <p:cNvSpPr txBox="1"/>
          <p:nvPr/>
        </p:nvSpPr>
        <p:spPr>
          <a:xfrm>
            <a:off x="689350" y="751850"/>
            <a:ext cx="46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Clases abstractas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801275" y="3472700"/>
            <a:ext cx="7418100" cy="7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Trebuchet MS"/>
                <a:ea typeface="Trebuchet MS"/>
                <a:cs typeface="Trebuchet MS"/>
                <a:sym typeface="Trebuchet MS"/>
              </a:rPr>
              <a:t>Método abstracto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: Es un método declarado sin implementación, se debe implementar en las subclases.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975" y="771373"/>
            <a:ext cx="2496801" cy="24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75" y="987600"/>
            <a:ext cx="3758188" cy="2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344" y="987600"/>
            <a:ext cx="3967131" cy="2582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4"/>
          <p:cNvGrpSpPr/>
          <p:nvPr/>
        </p:nvGrpSpPr>
        <p:grpSpPr>
          <a:xfrm>
            <a:off x="925500" y="3688250"/>
            <a:ext cx="7293000" cy="600600"/>
            <a:chOff x="925500" y="3688250"/>
            <a:chExt cx="7293000" cy="600600"/>
          </a:xfrm>
        </p:grpSpPr>
        <p:sp>
          <p:nvSpPr>
            <p:cNvPr id="344" name="Google Shape;344;p34"/>
            <p:cNvSpPr/>
            <p:nvPr/>
          </p:nvSpPr>
          <p:spPr>
            <a:xfrm>
              <a:off x="925500" y="3688250"/>
              <a:ext cx="7293000" cy="6006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5" name="Google Shape;345;p34"/>
            <p:cNvSpPr txBox="1"/>
            <p:nvPr/>
          </p:nvSpPr>
          <p:spPr>
            <a:xfrm>
              <a:off x="1198950" y="3711500"/>
              <a:ext cx="6746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La clase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Personaje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b="1" lang="e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no se puede instanciar</a:t>
              </a:r>
              <a:r>
                <a:rPr lang="es" sz="12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puesto que es abstracta.</a:t>
              </a:r>
              <a:endParaRPr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Las clases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Guerrero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y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Mago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b="1" lang="e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deben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implementar los métodos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atacar</a:t>
              </a: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 y </a:t>
              </a:r>
              <a:r>
                <a:rPr lang="es" sz="1200">
                  <a:latin typeface="Consolas"/>
                  <a:ea typeface="Consolas"/>
                  <a:cs typeface="Consolas"/>
                  <a:sym typeface="Consolas"/>
                </a:rPr>
                <a:t>defender.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Inconvenientes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25520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Reutilización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824175" y="679300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Clase </a:t>
            </a: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abstracta</a:t>
            </a: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vs polimorfismo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767700" y="1038625"/>
            <a:ext cx="76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rebuchet MS"/>
                <a:ea typeface="Trebuchet MS"/>
                <a:cs typeface="Trebuchet MS"/>
                <a:sym typeface="Trebuchet MS"/>
              </a:rPr>
              <a:t>Las clases abstractas fuerzan el polimorfismo, ya que las clases derivadas deben implementar los métodos abstractos, no pueden heredarlos de la superclase.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495850"/>
            <a:ext cx="7816291" cy="28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3" name="Google Shape;363;p36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/>
        </p:nvSpPr>
        <p:spPr>
          <a:xfrm>
            <a:off x="689350" y="1389700"/>
            <a:ext cx="47892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Es similar a una clase abstracta, pero solo incluye métodos abstractos.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Pueden tener atributos constantes (atributos de clase).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specifica encabezados de métodos pero no su implementación.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★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e usa para especificar comportamientos que DEBEN ser implementados por las clases que IMPLEMENTAN la interface.</a:t>
            </a:r>
            <a:endParaRPr sz="1300"/>
          </a:p>
        </p:txBody>
      </p:sp>
      <p:sp>
        <p:nvSpPr>
          <p:cNvPr id="369" name="Google Shape;369;p3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0" name="Google Shape;370;p37"/>
          <p:cNvSpPr txBox="1"/>
          <p:nvPr/>
        </p:nvSpPr>
        <p:spPr>
          <a:xfrm>
            <a:off x="689350" y="751850"/>
            <a:ext cx="46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 en python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27093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66548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6893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46634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25" y="1103725"/>
            <a:ext cx="2646350" cy="2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47063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39"/>
          <p:cNvSpPr/>
          <p:nvPr/>
        </p:nvSpPr>
        <p:spPr>
          <a:xfrm>
            <a:off x="66548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6893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27149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6" y="1118350"/>
            <a:ext cx="3265501" cy="25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9"/>
          <p:cNvSpPr txBox="1"/>
          <p:nvPr/>
        </p:nvSpPr>
        <p:spPr>
          <a:xfrm>
            <a:off x="4288825" y="3431375"/>
            <a:ext cx="432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https://github.com/alejomongua/talleres-arcade/tree/main/herencia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4410925" y="1083650"/>
            <a:ext cx="4082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 de herencia y polimorfismo usando plataformas: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Clase base: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Plataforma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Subclases: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PlataformaHorizontal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PlataformaVertical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Aplicación de polimorfismo: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método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9" name="Google Shape;399;p40"/>
          <p:cNvSpPr txBox="1"/>
          <p:nvPr/>
        </p:nvSpPr>
        <p:spPr>
          <a:xfrm>
            <a:off x="2374200" y="18628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6569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 b="1" sz="17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4706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6893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Clase abstracta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27149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996600" y="1371325"/>
            <a:ext cx="71508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Para aplicar los conceptos de herencia y polimorfismo deben desarrollar el taller propuesto: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Programar una clase “base” </a:t>
            </a:r>
            <a:r>
              <a:rPr i="1" lang="es" sz="1300" u="sng">
                <a:latin typeface="Trebuchet MS"/>
                <a:ea typeface="Trebuchet MS"/>
                <a:cs typeface="Trebuchet MS"/>
                <a:sym typeface="Trebuchet MS"/>
              </a:rPr>
              <a:t>Personaje 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con los métodos “morir” y “atacar”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Derivar un par de clases: </a:t>
            </a:r>
            <a:r>
              <a:rPr i="1" lang="es" sz="1300" u="sng">
                <a:latin typeface="Trebuchet MS"/>
                <a:ea typeface="Trebuchet MS"/>
                <a:cs typeface="Trebuchet MS"/>
                <a:sym typeface="Trebuchet MS"/>
              </a:rPr>
              <a:t>Guerrero </a:t>
            </a: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y </a:t>
            </a:r>
            <a:r>
              <a:rPr i="1" lang="es" sz="1300" u="sng">
                <a:latin typeface="Trebuchet MS"/>
                <a:ea typeface="Trebuchet MS"/>
                <a:cs typeface="Trebuchet MS"/>
                <a:sym typeface="Trebuchet MS"/>
              </a:rPr>
              <a:t>Mago</a:t>
            </a:r>
            <a:endParaRPr i="1" sz="13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Agregar atributos diferentes para cada clase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Implementar el método “atacar” para las subclases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rebuchet MS"/>
                <a:ea typeface="Trebuchet MS"/>
                <a:cs typeface="Trebuchet MS"/>
                <a:sym typeface="Trebuchet MS"/>
              </a:rPr>
              <a:t>Detalles: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https://docs.google.com/document/d/1ATRq31nrp_KZxrpvnxJuueCdXXaDaOFuXCmDdPHDclU/edit?usp=sharing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41"/>
          <p:cNvSpPr txBox="1"/>
          <p:nvPr/>
        </p:nvSpPr>
        <p:spPr>
          <a:xfrm>
            <a:off x="703000" y="812425"/>
            <a:ext cx="46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Taller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1798500" y="1405650"/>
            <a:ext cx="5547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programación orientada a objetos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/>
          <p:nvPr>
            <p:ph type="title"/>
          </p:nvPr>
        </p:nvSpPr>
        <p:spPr>
          <a:xfrm>
            <a:off x="729450" y="192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40"/>
              <a:t>GRACIAS</a:t>
            </a:r>
            <a:endParaRPr sz="2740"/>
          </a:p>
        </p:txBody>
      </p:sp>
      <p:sp>
        <p:nvSpPr>
          <p:cNvPr id="416" name="Google Shape;416;p4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7" name="Google Shape;417;p42"/>
          <p:cNvSpPr txBox="1"/>
          <p:nvPr/>
        </p:nvSpPr>
        <p:spPr>
          <a:xfrm>
            <a:off x="6263400" y="3532850"/>
            <a:ext cx="277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Imágenes </a:t>
            </a: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extraídas</a:t>
            </a: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 y adaptadas de: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https://thenounproject.com/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https://freepik.es/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42"/>
          <p:cNvSpPr txBox="1"/>
          <p:nvPr>
            <p:ph type="title"/>
          </p:nvPr>
        </p:nvSpPr>
        <p:spPr>
          <a:xfrm>
            <a:off x="727650" y="233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040"/>
              <a:t>¿Preguntas?</a:t>
            </a:r>
            <a:endParaRPr sz="1040"/>
          </a:p>
        </p:txBody>
      </p:sp>
      <p:sp>
        <p:nvSpPr>
          <p:cNvPr id="419" name="Google Shape;419;p42"/>
          <p:cNvSpPr txBox="1"/>
          <p:nvPr/>
        </p:nvSpPr>
        <p:spPr>
          <a:xfrm>
            <a:off x="280250" y="3040250"/>
            <a:ext cx="240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CONTACTO:</a:t>
            </a:r>
            <a:endParaRPr b="1" sz="13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Luis Alejandro Mongua López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lamongual@unal.edu.co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Manuel Alejandro Peña Vargas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mapenav@unal.edu.co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689350" y="904250"/>
            <a:ext cx="415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programación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6893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6378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703000" y="1659800"/>
            <a:ext cx="396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Abstracción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Encapsulamiento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Herencia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Polimorfismo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450" y="1422800"/>
            <a:ext cx="2386900" cy="216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6"/>
          <p:cNvGrpSpPr/>
          <p:nvPr/>
        </p:nvGrpSpPr>
        <p:grpSpPr>
          <a:xfrm>
            <a:off x="2025875" y="2540475"/>
            <a:ext cx="715950" cy="773800"/>
            <a:chOff x="2025875" y="2540475"/>
            <a:chExt cx="715950" cy="773800"/>
          </a:xfrm>
        </p:grpSpPr>
        <p:pic>
          <p:nvPicPr>
            <p:cNvPr id="117" name="Google Shape;11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5875" y="2540475"/>
              <a:ext cx="357975" cy="33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3850" y="2977000"/>
              <a:ext cx="357975" cy="337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1798500" y="178665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89350" y="1208500"/>
            <a:ext cx="548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La herencia en POO es como un árbol genealógico, donde Las clases padre comparten características comunes y las clases hijas heredan esas características.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89350" y="7002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885" y="700250"/>
            <a:ext cx="1506365" cy="151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8"/>
          <p:cNvGrpSpPr/>
          <p:nvPr/>
        </p:nvGrpSpPr>
        <p:grpSpPr>
          <a:xfrm>
            <a:off x="758275" y="2193150"/>
            <a:ext cx="5675848" cy="2164126"/>
            <a:chOff x="758275" y="2193150"/>
            <a:chExt cx="5675848" cy="2164126"/>
          </a:xfrm>
        </p:grpSpPr>
        <p:sp>
          <p:nvSpPr>
            <p:cNvPr id="138" name="Google Shape;138;p18"/>
            <p:cNvSpPr txBox="1"/>
            <p:nvPr/>
          </p:nvSpPr>
          <p:spPr>
            <a:xfrm>
              <a:off x="758275" y="2193150"/>
              <a:ext cx="97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Ejemplo</a:t>
              </a:r>
              <a:endParaRPr sz="11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9" name="Google Shape;13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9525" y="2212925"/>
              <a:ext cx="3924598" cy="2144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8"/>
          <p:cNvSpPr txBox="1"/>
          <p:nvPr/>
        </p:nvSpPr>
        <p:spPr>
          <a:xfrm>
            <a:off x="6762651" y="3883175"/>
            <a:ext cx="112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“es un”</a:t>
            </a:r>
            <a:endParaRPr i="1" sz="16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89350" y="700250"/>
            <a:ext cx="20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Terminología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4306900" y="903400"/>
            <a:ext cx="3753600" cy="143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Base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: Superclase o Supertipo. También clase base o clase padre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s">
                <a:latin typeface="Trebuchet MS"/>
                <a:ea typeface="Trebuchet MS"/>
                <a:cs typeface="Trebuchet MS"/>
                <a:sym typeface="Trebuchet MS"/>
              </a:rPr>
              <a:t>Derived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: Subclase o Subtipo. También clase derivada o clase hija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430200" y="2338600"/>
            <a:ext cx="3507000" cy="1200650"/>
            <a:chOff x="4887400" y="2719600"/>
            <a:chExt cx="3507000" cy="1200650"/>
          </a:xfrm>
        </p:grpSpPr>
        <p:sp>
          <p:nvSpPr>
            <p:cNvPr id="152" name="Google Shape;152;p19"/>
            <p:cNvSpPr txBox="1"/>
            <p:nvPr/>
          </p:nvSpPr>
          <p:spPr>
            <a:xfrm>
              <a:off x="4887400" y="3181350"/>
              <a:ext cx="350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La subclase deriva o hereda de la superclase.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La clase derivada extiende a la clase base. </a:t>
              </a:r>
              <a:endParaRPr sz="1200"/>
            </a:p>
          </p:txBody>
        </p:sp>
        <p:cxnSp>
          <p:nvCxnSpPr>
            <p:cNvPr id="153" name="Google Shape;153;p19"/>
            <p:cNvCxnSpPr>
              <a:stCxn id="150" idx="2"/>
              <a:endCxn id="152" idx="0"/>
            </p:cNvCxnSpPr>
            <p:nvPr/>
          </p:nvCxnSpPr>
          <p:spPr>
            <a:xfrm>
              <a:off x="6640900" y="2719600"/>
              <a:ext cx="0" cy="46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50" y="1263392"/>
            <a:ext cx="1991399" cy="258458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sz="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4019950" y="3828175"/>
            <a:ext cx="4327500" cy="39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Los objetos </a:t>
            </a:r>
            <a:r>
              <a:rPr b="1" i="1" lang="es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Derived </a:t>
            </a:r>
            <a:r>
              <a:rPr lang="es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serán también objetos </a:t>
            </a:r>
            <a:r>
              <a:rPr b="1" i="1" lang="es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1303063" y="874500"/>
            <a:ext cx="22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Generalización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Herencia?</a:t>
            </a:r>
            <a:endParaRPr b="1" sz="15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620348" y="874500"/>
            <a:ext cx="22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Especialización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627750" y="1305600"/>
            <a:ext cx="3753600" cy="11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Proceso de diseño mediante el cual se crea una superclase a partir de las características comunes (atributos y métodos) entre clases existentes que se convierten en subclases de la nueva clase.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853850" y="1305600"/>
            <a:ext cx="3753600" cy="11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Proceso de diseño inverso, es decir, se derivan una o más subclases a partir de una clase existente.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50" y="2690425"/>
            <a:ext cx="5435500" cy="58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0"/>
          <p:cNvGrpSpPr/>
          <p:nvPr/>
        </p:nvGrpSpPr>
        <p:grpSpPr>
          <a:xfrm>
            <a:off x="1854250" y="2983700"/>
            <a:ext cx="5249050" cy="918025"/>
            <a:chOff x="1854250" y="2983700"/>
            <a:chExt cx="5249050" cy="918025"/>
          </a:xfrm>
        </p:grpSpPr>
        <p:sp>
          <p:nvSpPr>
            <p:cNvPr id="169" name="Google Shape;169;p20"/>
            <p:cNvSpPr txBox="1"/>
            <p:nvPr/>
          </p:nvSpPr>
          <p:spPr>
            <a:xfrm>
              <a:off x="2906900" y="3501525"/>
              <a:ext cx="419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Elfo de la noche</a:t>
              </a:r>
              <a:r>
                <a:rPr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es una especialización de </a:t>
              </a:r>
              <a:r>
                <a:rPr b="1" i="1"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Elfo</a:t>
              </a:r>
              <a:endParaRPr b="1" i="1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70" name="Google Shape;170;p20"/>
            <p:cNvCxnSpPr>
              <a:stCxn id="167" idx="1"/>
              <a:endCxn id="169" idx="1"/>
            </p:cNvCxnSpPr>
            <p:nvPr/>
          </p:nvCxnSpPr>
          <p:spPr>
            <a:xfrm>
              <a:off x="1854250" y="2983700"/>
              <a:ext cx="1052700" cy="717900"/>
            </a:xfrm>
            <a:prstGeom prst="bentConnector3">
              <a:avLst>
                <a:gd fmla="val -2262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71" name="Google Shape;171;p20"/>
          <p:cNvGrpSpPr/>
          <p:nvPr/>
        </p:nvGrpSpPr>
        <p:grpSpPr>
          <a:xfrm>
            <a:off x="1854250" y="2983700"/>
            <a:ext cx="5249050" cy="1318225"/>
            <a:chOff x="1854250" y="2983700"/>
            <a:chExt cx="5249050" cy="1318225"/>
          </a:xfrm>
        </p:grpSpPr>
        <p:sp>
          <p:nvSpPr>
            <p:cNvPr id="172" name="Google Shape;172;p20"/>
            <p:cNvSpPr txBox="1"/>
            <p:nvPr/>
          </p:nvSpPr>
          <p:spPr>
            <a:xfrm>
              <a:off x="2906900" y="3901725"/>
              <a:ext cx="419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Elfo</a:t>
              </a:r>
              <a:r>
                <a:rPr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es una generalización de </a:t>
              </a:r>
              <a:r>
                <a:rPr b="1" i="1"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Elfo de la noche</a:t>
              </a:r>
              <a:endParaRPr b="1" i="1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73" name="Google Shape;173;p20"/>
            <p:cNvCxnSpPr>
              <a:stCxn id="167" idx="1"/>
              <a:endCxn id="172" idx="1"/>
            </p:cNvCxnSpPr>
            <p:nvPr/>
          </p:nvCxnSpPr>
          <p:spPr>
            <a:xfrm>
              <a:off x="1854250" y="2983700"/>
              <a:ext cx="1052700" cy="1118100"/>
            </a:xfrm>
            <a:prstGeom prst="bentConnector3">
              <a:avLst>
                <a:gd fmla="val -2262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sp>
        <p:nvSpPr>
          <p:cNvPr id="174" name="Google Shape;174;p20"/>
          <p:cNvSpPr txBox="1"/>
          <p:nvPr/>
        </p:nvSpPr>
        <p:spPr>
          <a:xfrm>
            <a:off x="6906575" y="3540075"/>
            <a:ext cx="217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1"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Elfo Noche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es una </a:t>
            </a:r>
            <a:r>
              <a:rPr i="1" lang="es" sz="9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subclase 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Elfo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i="1" sz="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6906575" y="3940275"/>
            <a:ext cx="229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1"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Elfo 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 una </a:t>
            </a:r>
            <a:r>
              <a:rPr i="1" lang="es" sz="9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superclase 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Elfo Noche</a:t>
            </a:r>
            <a:r>
              <a:rPr i="1" lang="es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i="1" sz="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de la POO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1798500" y="1786650"/>
            <a:ext cx="554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Polimorfismo?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